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74" r:id="rId2"/>
    <p:sldId id="260" r:id="rId3"/>
    <p:sldId id="261" r:id="rId4"/>
    <p:sldId id="273" r:id="rId5"/>
    <p:sldId id="272" r:id="rId6"/>
    <p:sldId id="275" r:id="rId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CCCFF"/>
    <a:srgbClr val="FFFFFF"/>
    <a:srgbClr val="899E3C"/>
    <a:srgbClr val="809438"/>
    <a:srgbClr val="768834"/>
    <a:srgbClr val="808000"/>
    <a:srgbClr val="66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4660" autoAdjust="0"/>
  </p:normalViewPr>
  <p:slideViewPr>
    <p:cSldViewPr snapToGrid="0">
      <p:cViewPr varScale="1">
        <p:scale>
          <a:sx n="121" d="100"/>
          <a:sy n="121" d="100"/>
        </p:scale>
        <p:origin x="-71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D595E94D-ECF7-4012-A2E8-C3B1311F2AAD}" type="datetimeFigureOut">
              <a:rPr lang="ru-RU"/>
              <a:pPr>
                <a:defRPr/>
              </a:pPr>
              <a:t>10.03.2023</a:t>
            </a:fld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B8E123C5-D3AC-4C3D-AB75-EE56BFAE31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76A88-57BA-4027-A8BA-DB1FD7C99198}" type="datetimeFigureOut">
              <a:rPr lang="uk-UA"/>
              <a:pPr>
                <a:defRPr/>
              </a:pPr>
              <a:t>10.03.2023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BEFDA-67A1-4C49-AE11-00E60F0D151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17F59-3A05-46E5-B721-15C9E66FDEF7}" type="datetimeFigureOut">
              <a:rPr lang="uk-UA"/>
              <a:pPr>
                <a:defRPr/>
              </a:pPr>
              <a:t>10.03.2023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7DA59-70FF-41A8-BA20-4A9C29F6AF9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D3876-99CC-4CD9-8DFD-BC686DB93486}" type="datetimeFigureOut">
              <a:rPr lang="uk-UA"/>
              <a:pPr>
                <a:defRPr/>
              </a:pPr>
              <a:t>10.03.2023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B3A8C-3403-4121-AA9B-C3A86C7ACA5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0B5C9-4B7E-46E9-9CD2-D95D4F9B2A2A}" type="datetimeFigureOut">
              <a:rPr lang="uk-UA"/>
              <a:pPr>
                <a:defRPr/>
              </a:pPr>
              <a:t>10.03.2023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78D38-668D-4AD7-8AF1-DFCF5076CCA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D8F8D-2A2F-42F3-BF99-4094CB718466}" type="datetimeFigureOut">
              <a:rPr lang="uk-UA"/>
              <a:pPr>
                <a:defRPr/>
              </a:pPr>
              <a:t>10.03.2023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1939D-5057-4493-BAD8-7411D0621DD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0BD56-F3B5-47AA-8024-E144537E30F9}" type="datetimeFigureOut">
              <a:rPr lang="uk-UA"/>
              <a:pPr>
                <a:defRPr/>
              </a:pPr>
              <a:t>10.03.2023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6DD45-67D8-4233-9F0B-D826A0689B4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A53AC-1B59-4AC2-8365-B547A608D6B1}" type="datetimeFigureOut">
              <a:rPr lang="uk-UA"/>
              <a:pPr>
                <a:defRPr/>
              </a:pPr>
              <a:t>10.03.2023</a:t>
            </a:fld>
            <a:endParaRPr lang="uk-U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11C8B-20BB-42C7-ACD4-3216ACE5423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0211F-B0C7-487D-BC66-59CD9DC1330F}" type="datetimeFigureOut">
              <a:rPr lang="uk-UA"/>
              <a:pPr>
                <a:defRPr/>
              </a:pPr>
              <a:t>10.03.2023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9A75C-D533-4548-AEAE-D741E246033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0D204-1963-4357-B119-CD1812E5F20B}" type="datetimeFigureOut">
              <a:rPr lang="uk-UA"/>
              <a:pPr>
                <a:defRPr/>
              </a:pPr>
              <a:t>10.03.2023</a:t>
            </a:fld>
            <a:endParaRPr lang="uk-U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ECA86-E847-470A-BE78-B30FB62131B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3EE99-BE5D-41D3-8664-9F451B96E632}" type="datetimeFigureOut">
              <a:rPr lang="uk-UA"/>
              <a:pPr>
                <a:defRPr/>
              </a:pPr>
              <a:t>10.03.2023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4843C-9424-404C-B3C9-779F60239BE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C3F8B-2C69-42F3-BC15-A044446CD00E}" type="datetimeFigureOut">
              <a:rPr lang="uk-UA"/>
              <a:pPr>
                <a:defRPr/>
              </a:pPr>
              <a:t>10.03.2023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404D4-DDB3-4F0C-9412-BD98A77E32B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32BA83-4529-4A7A-AC25-9E5F8ECC8F62}" type="datetimeFigureOut">
              <a:rPr lang="uk-UA"/>
              <a:pPr>
                <a:defRPr/>
              </a:pPr>
              <a:t>10.03.2023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0F9AAA-1A74-4AA4-BFFE-E18DAA23868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ransition advTm="15000">
    <p:wheel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sp>
        <p:nvSpPr>
          <p:cNvPr id="14339" name="Rectangle 3"/>
          <p:cNvSpPr>
            <a:spLocks noGrp="1"/>
          </p:cNvSpPr>
          <p:nvPr>
            <p:ph type="body" idx="1"/>
          </p:nvPr>
        </p:nvSpPr>
        <p:spPr>
          <a:xfrm>
            <a:off x="287338" y="5173663"/>
            <a:ext cx="8556625" cy="939800"/>
          </a:xfrm>
          <a:gradFill rotWithShape="1">
            <a:gsLst>
              <a:gs pos="0">
                <a:srgbClr val="A8B7DF"/>
              </a:gs>
              <a:gs pos="50000">
                <a:srgbClr val="9AABD9"/>
              </a:gs>
              <a:gs pos="100000">
                <a:srgbClr val="879ED7"/>
              </a:gs>
            </a:gsLst>
            <a:lin ang="5400000"/>
          </a:gradFill>
          <a:ln w="6350" cap="flat" algn="ctr">
            <a:solidFill>
              <a:srgbClr val="4472C4"/>
            </a:solidFill>
          </a:ln>
        </p:spPr>
        <p:txBody>
          <a:bodyPr/>
          <a:lstStyle/>
          <a:p>
            <a:pPr algn="ctr">
              <a:buFont typeface="Arial" charset="0"/>
              <a:buNone/>
            </a:pPr>
            <a:r>
              <a:rPr lang="uk-UA" sz="32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Управління фінансів і внутрішнього аудиту Коломийської міської ради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87338"/>
            <a:ext cx="8418512" cy="462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5000"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25413" y="1409700"/>
            <a:ext cx="4389437" cy="912813"/>
          </a:xfrm>
        </p:spPr>
        <p:txBody>
          <a:bodyPr/>
          <a:lstStyle/>
          <a:p>
            <a:pPr algn="ctr" eaLnBrk="1" hangingPunct="1"/>
            <a:r>
              <a:rPr lang="uk-UA" sz="1700" b="1" smtClean="0">
                <a:latin typeface="Times New Roman" pitchFamily="18" charset="0"/>
                <a:cs typeface="Times New Roman" pitchFamily="18" charset="0"/>
              </a:rPr>
              <a:t>Публічне представлення інформації про виконання бюджетних програм за 2022 рік</a:t>
            </a:r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206375" y="2178050"/>
            <a:ext cx="4184650" cy="4975225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uk-UA" sz="1200" b="1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uk-UA" sz="1200" b="1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uk-UA" sz="1500" b="1" smtClean="0">
                <a:latin typeface="Times New Roman" pitchFamily="18" charset="0"/>
                <a:cs typeface="Times New Roman" pitchFamily="18" charset="0"/>
              </a:rPr>
              <a:t>Перелік бюджетних програм по головному розпоряднику коштів –  управлінню фінансів і внутрішнього аудиту Коломийської міської ради за 2022 рік :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uk-UA" sz="1500" b="1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uk-UA" sz="1600" b="1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ct val="0"/>
              </a:spcBef>
            </a:pPr>
            <a:r>
              <a:rPr lang="uk-UA" sz="1600" smtClean="0">
                <a:latin typeface="Times New Roman" pitchFamily="18" charset="0"/>
              </a:rPr>
              <a:t> КПКВК 3810160 «Керівництво і управління у відповідній сфері у містах (місті Києві), селищах, селах, об’єднаних територіальних громадах»;</a:t>
            </a:r>
          </a:p>
          <a:p>
            <a:pPr marL="0" indent="0" eaLnBrk="1" hangingPunct="1">
              <a:spcBef>
                <a:spcPct val="0"/>
              </a:spcBef>
            </a:pPr>
            <a:endParaRPr lang="uk-UA" sz="1600" smtClean="0"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uk-UA" sz="1600" smtClean="0">
                <a:latin typeface="Times New Roman" pitchFamily="18" charset="0"/>
              </a:rPr>
              <a:t> КПКВК 3818700 «Резервний фонд»;</a:t>
            </a:r>
          </a:p>
          <a:p>
            <a:pPr marL="0" indent="0" eaLnBrk="1" hangingPunct="1">
              <a:spcBef>
                <a:spcPct val="0"/>
              </a:spcBef>
            </a:pPr>
            <a:endParaRPr lang="uk-UA" sz="1600" smtClean="0"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</a:pPr>
            <a:r>
              <a:rPr lang="uk-UA" sz="1600" smtClean="0">
                <a:latin typeface="Times New Roman" pitchFamily="18" charset="0"/>
              </a:rPr>
              <a:t> КПКВК 3819770 «Інші субвенції з місцевого бюджету».</a:t>
            </a:r>
            <a:r>
              <a:rPr lang="uk-UA" sz="1200" smtClean="0">
                <a:latin typeface="Times New Roman" pitchFamily="18" charset="0"/>
              </a:rPr>
              <a:t> </a:t>
            </a:r>
            <a:endParaRPr lang="ru-RU" sz="1200" smtClean="0">
              <a:latin typeface="Times New Roman" pitchFamily="18" charset="0"/>
            </a:endParaRPr>
          </a:p>
        </p:txBody>
      </p:sp>
      <p:sp>
        <p:nvSpPr>
          <p:cNvPr id="15364" name="Текст 3"/>
          <p:cNvSpPr>
            <a:spLocks noGrp="1"/>
          </p:cNvSpPr>
          <p:nvPr>
            <p:ph type="body" sz="half" idx="2"/>
          </p:nvPr>
        </p:nvSpPr>
        <p:spPr>
          <a:xfrm>
            <a:off x="4741863" y="211138"/>
            <a:ext cx="4229100" cy="4089400"/>
          </a:xfrm>
        </p:spPr>
        <p:txBody>
          <a:bodyPr/>
          <a:lstStyle/>
          <a:p>
            <a:pPr marL="266700" indent="-266700" algn="ctr" eaLnBrk="1" hangingPunct="1">
              <a:lnSpc>
                <a:spcPct val="85000"/>
              </a:lnSpc>
              <a:spcBef>
                <a:spcPct val="0"/>
              </a:spcBef>
            </a:pPr>
            <a:r>
              <a:rPr lang="uk-UA" smtClean="0">
                <a:latin typeface="Times New Roman" pitchFamily="18" charset="0"/>
              </a:rPr>
              <a:t>	 </a:t>
            </a:r>
            <a:r>
              <a:rPr lang="uk-UA" b="1" smtClean="0">
                <a:latin typeface="Times New Roman" pitchFamily="18" charset="0"/>
                <a:cs typeface="Times New Roman" pitchFamily="18" charset="0"/>
              </a:rPr>
              <a:t>Інформація про виконання бюджетних програм за 2022 рік</a:t>
            </a:r>
            <a:r>
              <a:rPr lang="uk-UA" b="1" smtClean="0">
                <a:latin typeface="Times New Roman" pitchFamily="18" charset="0"/>
              </a:rPr>
              <a:t> по головному розпоряднику бюджетних коштів -  управління фінансів і внутрішнього аудиту Коломийської міської ради</a:t>
            </a:r>
            <a:endParaRPr lang="uk-UA" b="1" smtClean="0">
              <a:latin typeface="Times New Roman" pitchFamily="18" charset="0"/>
              <a:cs typeface="Times New Roman" pitchFamily="18" charset="0"/>
            </a:endParaRPr>
          </a:p>
          <a:p>
            <a:pPr marL="266700" indent="-266700" algn="just" eaLnBrk="1" hangingPunct="1">
              <a:lnSpc>
                <a:spcPct val="85000"/>
              </a:lnSpc>
              <a:spcBef>
                <a:spcPct val="0"/>
              </a:spcBef>
            </a:pPr>
            <a:endParaRPr lang="uk-UA" b="1" smtClean="0">
              <a:latin typeface="Times New Roman" pitchFamily="18" charset="0"/>
              <a:cs typeface="Times New Roman" pitchFamily="18" charset="0"/>
            </a:endParaRPr>
          </a:p>
          <a:p>
            <a:pPr marL="266700" indent="-266700" eaLnBrk="1" hangingPunct="1">
              <a:lnSpc>
                <a:spcPct val="70000"/>
              </a:lnSpc>
              <a:spcBef>
                <a:spcPts val="500"/>
              </a:spcBef>
            </a:pPr>
            <a:r>
              <a:rPr lang="uk-UA" sz="1400" b="1" smtClean="0">
                <a:latin typeface="Times New Roman" pitchFamily="18" charset="0"/>
                <a:cs typeface="Times New Roman" pitchFamily="18" charset="0"/>
              </a:rPr>
              <a:t>Видаткова частина :</a:t>
            </a:r>
          </a:p>
          <a:p>
            <a:pPr marL="266700" indent="-266700" eaLnBrk="1" hangingPunct="1">
              <a:lnSpc>
                <a:spcPct val="70000"/>
              </a:lnSpc>
              <a:spcBef>
                <a:spcPts val="500"/>
              </a:spcBef>
            </a:pPr>
            <a:r>
              <a:rPr lang="uk-UA" sz="1400" b="1" smtClean="0">
                <a:latin typeface="Times New Roman" pitchFamily="18" charset="0"/>
                <a:cs typeface="Times New Roman" pitchFamily="18" charset="0"/>
              </a:rPr>
              <a:t>1.Загальний фонд:</a:t>
            </a:r>
          </a:p>
          <a:p>
            <a:pPr marL="266700" indent="-266700" eaLnBrk="1" hangingPunct="1">
              <a:lnSpc>
                <a:spcPct val="70000"/>
              </a:lnSpc>
              <a:spcBef>
                <a:spcPts val="500"/>
              </a:spcBef>
              <a:buFontTx/>
              <a:buChar char="-"/>
            </a:pPr>
            <a:r>
              <a:rPr lang="uk-UA" sz="1400" smtClean="0">
                <a:latin typeface="Times New Roman" pitchFamily="18" charset="0"/>
                <a:cs typeface="Times New Roman" pitchFamily="18" charset="0"/>
              </a:rPr>
              <a:t>Уточнений план на 2022 рік – </a:t>
            </a:r>
            <a:r>
              <a:rPr lang="uk-UA" sz="1400" b="1" smtClean="0">
                <a:latin typeface="Times New Roman" pitchFamily="18" charset="0"/>
                <a:cs typeface="Times New Roman" pitchFamily="18" charset="0"/>
              </a:rPr>
              <a:t>2 020 244 грн</a:t>
            </a:r>
            <a:r>
              <a:rPr lang="uk-UA" sz="140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66700" indent="-266700" eaLnBrk="1" hangingPunct="1">
              <a:lnSpc>
                <a:spcPct val="70000"/>
              </a:lnSpc>
              <a:spcBef>
                <a:spcPts val="500"/>
              </a:spcBef>
              <a:buFontTx/>
              <a:buChar char="-"/>
            </a:pPr>
            <a:r>
              <a:rPr lang="uk-UA" sz="1400" smtClean="0">
                <a:latin typeface="Times New Roman" pitchFamily="18" charset="0"/>
                <a:cs typeface="Times New Roman" pitchFamily="18" charset="0"/>
              </a:rPr>
              <a:t>Касові видатки на 2022 рік – </a:t>
            </a:r>
            <a:r>
              <a:rPr lang="uk-UA" sz="1400" b="1" smtClean="0">
                <a:latin typeface="Times New Roman" pitchFamily="18" charset="0"/>
                <a:cs typeface="Times New Roman" pitchFamily="18" charset="0"/>
              </a:rPr>
              <a:t>1 970 502 грн</a:t>
            </a:r>
            <a:r>
              <a:rPr lang="uk-UA" sz="140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66700" indent="-266700" eaLnBrk="1" hangingPunct="1">
              <a:lnSpc>
                <a:spcPct val="70000"/>
              </a:lnSpc>
              <a:spcBef>
                <a:spcPts val="500"/>
              </a:spcBef>
            </a:pPr>
            <a:r>
              <a:rPr lang="uk-UA" sz="1400" b="1" smtClean="0">
                <a:latin typeface="Times New Roman" pitchFamily="18" charset="0"/>
                <a:cs typeface="Times New Roman" pitchFamily="18" charset="0"/>
              </a:rPr>
              <a:t>%  </a:t>
            </a:r>
            <a:r>
              <a:rPr lang="uk-UA" sz="1400" smtClean="0">
                <a:latin typeface="Times New Roman" pitchFamily="18" charset="0"/>
                <a:cs typeface="Times New Roman" pitchFamily="18" charset="0"/>
              </a:rPr>
              <a:t>виконання до уточненого плану на 2021 рік – </a:t>
            </a:r>
            <a:r>
              <a:rPr lang="uk-UA" sz="1400" b="1" smtClean="0">
                <a:latin typeface="Times New Roman" pitchFamily="18" charset="0"/>
                <a:cs typeface="Times New Roman" pitchFamily="18" charset="0"/>
              </a:rPr>
              <a:t>97.</a:t>
            </a:r>
          </a:p>
          <a:p>
            <a:pPr marL="266700" indent="-266700" eaLnBrk="1" hangingPunct="1">
              <a:lnSpc>
                <a:spcPct val="70000"/>
              </a:lnSpc>
              <a:spcBef>
                <a:spcPts val="500"/>
              </a:spcBef>
            </a:pPr>
            <a:endParaRPr lang="uk-UA" sz="1400" smtClean="0">
              <a:latin typeface="Times New Roman" pitchFamily="18" charset="0"/>
              <a:cs typeface="Times New Roman" pitchFamily="18" charset="0"/>
            </a:endParaRPr>
          </a:p>
          <a:p>
            <a:pPr marL="266700" indent="-266700" eaLnBrk="1" hangingPunct="1">
              <a:lnSpc>
                <a:spcPct val="70000"/>
              </a:lnSpc>
              <a:spcBef>
                <a:spcPts val="500"/>
              </a:spcBef>
            </a:pPr>
            <a:r>
              <a:rPr lang="uk-UA" sz="14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1400" b="1" smtClean="0">
                <a:latin typeface="Times New Roman" pitchFamily="18" charset="0"/>
                <a:cs typeface="Times New Roman" pitchFamily="18" charset="0"/>
              </a:rPr>
              <a:t>. Спеціальний фонд:</a:t>
            </a:r>
          </a:p>
          <a:p>
            <a:pPr marL="266700" indent="-266700" eaLnBrk="1" hangingPunct="1">
              <a:lnSpc>
                <a:spcPct val="70000"/>
              </a:lnSpc>
              <a:spcBef>
                <a:spcPts val="500"/>
              </a:spcBef>
              <a:buFontTx/>
              <a:buChar char="-"/>
            </a:pPr>
            <a:r>
              <a:rPr lang="uk-UA" sz="1400" smtClean="0">
                <a:latin typeface="Times New Roman" pitchFamily="18" charset="0"/>
                <a:cs typeface="Times New Roman" pitchFamily="18" charset="0"/>
              </a:rPr>
              <a:t>Уточнений план на 2022 рік – </a:t>
            </a:r>
            <a:r>
              <a:rPr lang="uk-UA" sz="1400" b="1" smtClean="0">
                <a:latin typeface="Times New Roman" pitchFamily="18" charset="0"/>
                <a:cs typeface="Times New Roman" pitchFamily="18" charset="0"/>
              </a:rPr>
              <a:t>57 000 грн.</a:t>
            </a:r>
          </a:p>
          <a:p>
            <a:pPr marL="266700" indent="-266700" eaLnBrk="1" hangingPunct="1">
              <a:lnSpc>
                <a:spcPct val="70000"/>
              </a:lnSpc>
              <a:spcBef>
                <a:spcPts val="500"/>
              </a:spcBef>
              <a:buFontTx/>
              <a:buChar char="-"/>
            </a:pPr>
            <a:r>
              <a:rPr lang="uk-UA" sz="1400" smtClean="0">
                <a:latin typeface="Times New Roman" pitchFamily="18" charset="0"/>
                <a:cs typeface="Times New Roman" pitchFamily="18" charset="0"/>
              </a:rPr>
              <a:t>Касові видатки на 2022 рік – </a:t>
            </a:r>
            <a:r>
              <a:rPr lang="uk-UA" sz="1400" b="1" smtClean="0">
                <a:latin typeface="Times New Roman" pitchFamily="18" charset="0"/>
                <a:cs typeface="Times New Roman" pitchFamily="18" charset="0"/>
              </a:rPr>
              <a:t>0 грн</a:t>
            </a:r>
            <a:r>
              <a:rPr lang="uk-UA" sz="140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66700" indent="-266700" eaLnBrk="1" hangingPunct="1">
              <a:lnSpc>
                <a:spcPct val="70000"/>
              </a:lnSpc>
              <a:spcBef>
                <a:spcPts val="500"/>
              </a:spcBef>
              <a:buFontTx/>
              <a:buNone/>
            </a:pPr>
            <a:r>
              <a:rPr lang="uk-UA" sz="1400" b="1" smtClean="0">
                <a:latin typeface="Times New Roman" pitchFamily="18" charset="0"/>
                <a:cs typeface="Times New Roman" pitchFamily="18" charset="0"/>
              </a:rPr>
              <a:t>%  </a:t>
            </a:r>
            <a:r>
              <a:rPr lang="uk-UA" sz="1400" smtClean="0">
                <a:latin typeface="Times New Roman" pitchFamily="18" charset="0"/>
                <a:cs typeface="Times New Roman" pitchFamily="18" charset="0"/>
              </a:rPr>
              <a:t>виконання до уточненого плану на 2022 рік – </a:t>
            </a:r>
            <a:r>
              <a:rPr lang="uk-UA" sz="1400" b="1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140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9025" y="3975100"/>
            <a:ext cx="3995738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5000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492625" y="487363"/>
            <a:ext cx="4498975" cy="614362"/>
          </a:xfrm>
        </p:spPr>
        <p:txBody>
          <a:bodyPr/>
          <a:lstStyle/>
          <a:p>
            <a:pPr algn="ctr" eaLnBrk="1" hangingPunct="1"/>
            <a:r>
              <a:rPr lang="uk-UA" sz="1300" b="1" smtClean="0">
                <a:latin typeface="Times New Roman" pitchFamily="18" charset="0"/>
                <a:cs typeface="Times New Roman" pitchFamily="18" charset="0"/>
              </a:rPr>
              <a:t>КПКВК 3810160 КФКВК 0111 </a:t>
            </a:r>
            <a:r>
              <a:rPr lang="uk-UA" sz="1300" b="1" smtClean="0">
                <a:latin typeface="Times New Roman" pitchFamily="18" charset="0"/>
              </a:rPr>
              <a:t>«Керівництво і управління у відповідній сфері у містах (місті Києві), селищах, селах, об’єднаних територіальних громадах»</a:t>
            </a:r>
            <a:r>
              <a:rPr lang="uk-UA" sz="1200" b="1" smtClean="0">
                <a:latin typeface="Times New Roman" pitchFamily="18" charset="0"/>
              </a:rPr>
              <a:t/>
            </a:r>
            <a:br>
              <a:rPr lang="uk-UA" sz="1200" b="1" smtClean="0">
                <a:latin typeface="Times New Roman" pitchFamily="18" charset="0"/>
              </a:rPr>
            </a:br>
            <a:endParaRPr lang="uk-UA" sz="1200" b="1" smtClean="0">
              <a:latin typeface="Times New Roman" pitchFamily="18" charset="0"/>
            </a:endParaRPr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>
          <a:xfrm>
            <a:off x="4443413" y="1336675"/>
            <a:ext cx="4605337" cy="5151438"/>
          </a:xfrm>
        </p:spPr>
        <p:txBody>
          <a:bodyPr/>
          <a:lstStyle/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uk-UA" sz="120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1200" b="1" smtClean="0">
                <a:latin typeface="Times New Roman" pitchFamily="18" charset="0"/>
                <a:cs typeface="Times New Roman" pitchFamily="18" charset="0"/>
              </a:rPr>
              <a:t>Уточнений план на 2022 рік:                   Касові видатки :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uk-UA" sz="1200" smtClean="0">
                <a:latin typeface="Times New Roman" pitchFamily="18" charset="0"/>
                <a:cs typeface="Times New Roman" pitchFamily="18" charset="0"/>
              </a:rPr>
              <a:t>      Загальний фонд –  </a:t>
            </a:r>
            <a:r>
              <a:rPr lang="uk-UA" sz="1200" b="1" smtClean="0">
                <a:latin typeface="Times New Roman" pitchFamily="18" charset="0"/>
                <a:cs typeface="Times New Roman" pitchFamily="18" charset="0"/>
              </a:rPr>
              <a:t>2 020 244</a:t>
            </a:r>
            <a:r>
              <a:rPr lang="uk-UA" sz="1200" smtClean="0">
                <a:latin typeface="Times New Roman" pitchFamily="18" charset="0"/>
                <a:cs typeface="Times New Roman" pitchFamily="18" charset="0"/>
              </a:rPr>
              <a:t> грн.                    </a:t>
            </a:r>
            <a:r>
              <a:rPr lang="uk-UA" sz="1200" b="1" smtClean="0">
                <a:latin typeface="Times New Roman" pitchFamily="18" charset="0"/>
                <a:cs typeface="Times New Roman" pitchFamily="18" charset="0"/>
              </a:rPr>
              <a:t>19 770 502</a:t>
            </a:r>
            <a:r>
              <a:rPr lang="uk-UA" sz="1200" smtClean="0">
                <a:latin typeface="Times New Roman" pitchFamily="18" charset="0"/>
                <a:cs typeface="Times New Roman" pitchFamily="18" charset="0"/>
              </a:rPr>
              <a:t> грн.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uk-UA" sz="1200" smtClean="0">
                <a:latin typeface="Times New Roman" pitchFamily="18" charset="0"/>
                <a:cs typeface="Times New Roman" pitchFamily="18" charset="0"/>
              </a:rPr>
              <a:t>	Спеціальний фонд – </a:t>
            </a:r>
            <a:r>
              <a:rPr lang="uk-UA" sz="1200" b="1" smtClean="0">
                <a:latin typeface="Times New Roman" pitchFamily="18" charset="0"/>
                <a:cs typeface="Times New Roman" pitchFamily="18" charset="0"/>
              </a:rPr>
              <a:t>57 000</a:t>
            </a:r>
            <a:r>
              <a:rPr lang="uk-UA" sz="1200" smtClean="0">
                <a:latin typeface="Times New Roman" pitchFamily="18" charset="0"/>
                <a:cs typeface="Times New Roman" pitchFamily="18" charset="0"/>
              </a:rPr>
              <a:t> грн.                                     </a:t>
            </a:r>
            <a:r>
              <a:rPr lang="uk-UA" sz="1200" b="1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1200" smtClean="0">
                <a:latin typeface="Times New Roman" pitchFamily="18" charset="0"/>
                <a:cs typeface="Times New Roman" pitchFamily="18" charset="0"/>
              </a:rPr>
              <a:t> грн.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endParaRPr lang="uk-UA" sz="120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endParaRPr lang="uk-UA" sz="120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</a:pPr>
            <a:r>
              <a:rPr lang="uk-UA" sz="1200" smtClean="0">
                <a:latin typeface="Times New Roman" pitchFamily="18" charset="0"/>
                <a:cs typeface="Times New Roman" pitchFamily="18" charset="0"/>
              </a:rPr>
              <a:t>На утримання управління фінансів і внутрішнього аудиту  у 2022  році використано </a:t>
            </a:r>
            <a:r>
              <a:rPr lang="uk-UA" sz="1200" b="1" smtClean="0">
                <a:latin typeface="Times New Roman" pitchFamily="18" charset="0"/>
                <a:cs typeface="Times New Roman" pitchFamily="18" charset="0"/>
              </a:rPr>
              <a:t>1977052 грн</a:t>
            </a:r>
            <a:r>
              <a:rPr lang="uk-UA" sz="120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uk-UA" sz="1200" smtClean="0">
                <a:latin typeface="Times New Roman" pitchFamily="18" charset="0"/>
              </a:rPr>
              <a:t>з них: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</a:pPr>
            <a:endParaRPr lang="uk-UA" sz="1400" smtClean="0"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uk-UA" sz="1200" smtClean="0">
                <a:latin typeface="Times New Roman" pitchFamily="18" charset="0"/>
              </a:rPr>
              <a:t>      -    </a:t>
            </a:r>
            <a:r>
              <a:rPr lang="uk-UA" sz="1200" b="1" smtClean="0">
                <a:latin typeface="Times New Roman" pitchFamily="18" charset="0"/>
              </a:rPr>
              <a:t>527 091,74 грн</a:t>
            </a:r>
            <a:r>
              <a:rPr lang="uk-UA" sz="1200" smtClean="0">
                <a:latin typeface="Times New Roman" pitchFamily="18" charset="0"/>
              </a:rPr>
              <a:t>.- витрати на заробітну плату (</a:t>
            </a:r>
            <a:r>
              <a:rPr lang="uk-UA" sz="1200" b="1" smtClean="0">
                <a:latin typeface="Times New Roman" pitchFamily="18" charset="0"/>
              </a:rPr>
              <a:t>77%</a:t>
            </a:r>
            <a:r>
              <a:rPr lang="uk-UA" sz="1200" smtClean="0">
                <a:latin typeface="Times New Roman" pitchFamily="18" charset="0"/>
              </a:rPr>
              <a:t>);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uk-UA" sz="1200" smtClean="0">
                <a:latin typeface="Times New Roman" pitchFamily="18" charset="0"/>
              </a:rPr>
              <a:t>      -    </a:t>
            </a:r>
            <a:r>
              <a:rPr lang="uk-UA" sz="1200" b="1" smtClean="0">
                <a:latin typeface="Times New Roman" pitchFamily="18" charset="0"/>
              </a:rPr>
              <a:t>318 142,30 грн</a:t>
            </a:r>
            <a:r>
              <a:rPr lang="uk-UA" sz="1200" smtClean="0">
                <a:latin typeface="Times New Roman" pitchFamily="18" charset="0"/>
              </a:rPr>
              <a:t>. - нарахування на оплату праці (</a:t>
            </a:r>
            <a:r>
              <a:rPr lang="uk-UA" sz="1200" b="1" smtClean="0">
                <a:latin typeface="Times New Roman" pitchFamily="18" charset="0"/>
              </a:rPr>
              <a:t>16,1%</a:t>
            </a:r>
            <a:r>
              <a:rPr lang="uk-UA" sz="1200" smtClean="0">
                <a:latin typeface="Times New Roman" pitchFamily="18" charset="0"/>
              </a:rPr>
              <a:t>); 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uk-UA" sz="1200" smtClean="0">
                <a:latin typeface="Times New Roman" pitchFamily="18" charset="0"/>
              </a:rPr>
              <a:t>      -  </a:t>
            </a:r>
            <a:r>
              <a:rPr lang="uk-UA" sz="1200" b="1" smtClean="0">
                <a:latin typeface="Times New Roman" pitchFamily="18" charset="0"/>
              </a:rPr>
              <a:t>66 842 грн</a:t>
            </a:r>
            <a:r>
              <a:rPr lang="uk-UA" sz="1200" smtClean="0">
                <a:latin typeface="Times New Roman" pitchFamily="18" charset="0"/>
              </a:rPr>
              <a:t>. - витрати на необхідні для функціонування установи матеріали, обладнання та інвентар (</a:t>
            </a:r>
            <a:r>
              <a:rPr lang="uk-UA" sz="1200" b="1" smtClean="0">
                <a:latin typeface="Times New Roman" pitchFamily="18" charset="0"/>
              </a:rPr>
              <a:t>3,4%</a:t>
            </a:r>
            <a:r>
              <a:rPr lang="uk-UA" sz="1200" smtClean="0">
                <a:latin typeface="Times New Roman" pitchFamily="18" charset="0"/>
              </a:rPr>
              <a:t>);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uk-UA" sz="1200" smtClean="0">
                <a:latin typeface="Times New Roman" pitchFamily="18" charset="0"/>
              </a:rPr>
              <a:t>      -    </a:t>
            </a:r>
            <a:r>
              <a:rPr lang="uk-UA" sz="1200" b="1" smtClean="0">
                <a:latin typeface="Times New Roman" pitchFamily="18" charset="0"/>
              </a:rPr>
              <a:t>46 784,36 грн.</a:t>
            </a:r>
            <a:r>
              <a:rPr lang="uk-UA" sz="1200" smtClean="0">
                <a:latin typeface="Times New Roman" pitchFamily="18" charset="0"/>
              </a:rPr>
              <a:t> - оплата послуг (крім комунальних) – (</a:t>
            </a:r>
            <a:r>
              <a:rPr lang="uk-UA" sz="1200" b="1" smtClean="0">
                <a:latin typeface="Times New Roman" pitchFamily="18" charset="0"/>
              </a:rPr>
              <a:t>2,4%</a:t>
            </a:r>
            <a:r>
              <a:rPr lang="uk-UA" sz="1200" smtClean="0">
                <a:latin typeface="Times New Roman" pitchFamily="18" charset="0"/>
              </a:rPr>
              <a:t>); 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uk-UA" sz="1200" smtClean="0">
                <a:latin typeface="Times New Roman" pitchFamily="18" charset="0"/>
              </a:rPr>
              <a:t>      -    </a:t>
            </a:r>
            <a:r>
              <a:rPr lang="uk-UA" sz="1200" b="1" smtClean="0">
                <a:latin typeface="Times New Roman" pitchFamily="18" charset="0"/>
              </a:rPr>
              <a:t>11 641,35 грн.</a:t>
            </a:r>
            <a:r>
              <a:rPr lang="uk-UA" sz="1200" smtClean="0">
                <a:latin typeface="Times New Roman" pitchFamily="18" charset="0"/>
              </a:rPr>
              <a:t> - оплата енергоносіїв – (</a:t>
            </a:r>
            <a:r>
              <a:rPr lang="uk-UA" sz="1200" b="1" smtClean="0">
                <a:latin typeface="Times New Roman" pitchFamily="18" charset="0"/>
              </a:rPr>
              <a:t>0,6%</a:t>
            </a:r>
            <a:r>
              <a:rPr lang="uk-UA" sz="1200" smtClean="0">
                <a:latin typeface="Times New Roman" pitchFamily="18" charset="0"/>
              </a:rPr>
              <a:t>).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</a:pPr>
            <a:endParaRPr lang="uk-UA" sz="1200" smtClean="0"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</a:pPr>
            <a:r>
              <a:rPr lang="uk-UA" sz="1200" b="1" smtClean="0">
                <a:latin typeface="Times New Roman" pitchFamily="18" charset="0"/>
              </a:rPr>
              <a:t>Протягом 2022 року управлінням: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</a:pPr>
            <a:endParaRPr lang="uk-UA" sz="1200" b="1" smtClean="0"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uk-UA" sz="1200" smtClean="0">
                <a:latin typeface="Times New Roman" pitchFamily="18" charset="0"/>
              </a:rPr>
              <a:t>	-      прийнято до виконання</a:t>
            </a:r>
            <a:r>
              <a:rPr lang="uk-UA" sz="1200" smtClean="0">
                <a:solidFill>
                  <a:schemeClr val="accent1"/>
                </a:solidFill>
                <a:latin typeface="Times New Roman" pitchFamily="18" charset="0"/>
              </a:rPr>
              <a:t>  </a:t>
            </a:r>
            <a:r>
              <a:rPr lang="uk-UA" sz="1200" b="1" smtClean="0">
                <a:latin typeface="Times New Roman" pitchFamily="18" charset="0"/>
              </a:rPr>
              <a:t>24</a:t>
            </a:r>
            <a:r>
              <a:rPr lang="uk-UA" sz="1200" smtClean="0">
                <a:latin typeface="Times New Roman" pitchFamily="18" charset="0"/>
              </a:rPr>
              <a:t> нормативно-правових акти;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endParaRPr lang="uk-UA" sz="400" smtClean="0"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uk-UA" sz="1200" smtClean="0">
                <a:latin typeface="Times New Roman" pitchFamily="18" charset="0"/>
              </a:rPr>
              <a:t>	-      підготовлено відповідей  </a:t>
            </a:r>
            <a:r>
              <a:rPr lang="uk-UA" sz="1200" b="1" smtClean="0">
                <a:latin typeface="Times New Roman" pitchFamily="18" charset="0"/>
              </a:rPr>
              <a:t>653 </a:t>
            </a:r>
            <a:r>
              <a:rPr lang="uk-UA" sz="1200" smtClean="0">
                <a:latin typeface="Times New Roman" pitchFamily="18" charset="0"/>
              </a:rPr>
              <a:t> на листи, доручення;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endParaRPr lang="uk-UA" sz="400" smtClean="0"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uk-UA" sz="1200" smtClean="0">
                <a:latin typeface="Times New Roman" pitchFamily="18" charset="0"/>
              </a:rPr>
              <a:t>	-  розглянуто та погоджено </a:t>
            </a:r>
            <a:r>
              <a:rPr lang="uk-UA" sz="1200" b="1" smtClean="0">
                <a:latin typeface="Times New Roman" pitchFamily="18" charset="0"/>
              </a:rPr>
              <a:t>328</a:t>
            </a:r>
            <a:r>
              <a:rPr lang="uk-UA" sz="1200" smtClean="0">
                <a:latin typeface="Times New Roman" pitchFamily="18" charset="0"/>
              </a:rPr>
              <a:t> висновків на повернення     помилково, чи надмірно зарахованих до бюджету міста коштів;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endParaRPr lang="uk-UA" sz="400" smtClean="0"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uk-UA" sz="1200" smtClean="0">
                <a:latin typeface="Times New Roman" pitchFamily="18" charset="0"/>
              </a:rPr>
              <a:t>	-  розроблена Інструкція з підготовки бюджетних запитів,    перевірено та включено в проект бюджету </a:t>
            </a:r>
            <a:r>
              <a:rPr lang="uk-UA" sz="1200" b="1" smtClean="0">
                <a:latin typeface="Times New Roman" pitchFamily="18" charset="0"/>
              </a:rPr>
              <a:t>1</a:t>
            </a:r>
            <a:r>
              <a:rPr lang="uk-UA" sz="1200" smtClean="0">
                <a:latin typeface="Times New Roman" pitchFamily="18" charset="0"/>
              </a:rPr>
              <a:t> бюджетний запит головного розпорядника коштів</a:t>
            </a:r>
            <a:r>
              <a:rPr lang="ru-RU" sz="1200" smtClean="0">
                <a:latin typeface="Times New Roman" pitchFamily="18" charset="0"/>
              </a:rPr>
              <a:t>;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endParaRPr lang="ru-RU" sz="400" smtClean="0"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uk-UA" sz="1200" smtClean="0">
                <a:latin typeface="Times New Roman" pitchFamily="18" charset="0"/>
              </a:rPr>
              <a:t>	-     отримано </a:t>
            </a:r>
            <a:r>
              <a:rPr lang="uk-UA" sz="1200" b="1" smtClean="0">
                <a:latin typeface="Times New Roman" pitchFamily="18" charset="0"/>
              </a:rPr>
              <a:t>1</a:t>
            </a:r>
            <a:r>
              <a:rPr lang="uk-UA" sz="1200" smtClean="0">
                <a:latin typeface="Times New Roman" pitchFamily="18" charset="0"/>
              </a:rPr>
              <a:t> розпис  доходів та видатків міського бюджету;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endParaRPr lang="uk-UA" sz="400" smtClean="0"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uk-UA" sz="1200" smtClean="0">
                <a:latin typeface="Times New Roman" pitchFamily="18" charset="0"/>
              </a:rPr>
              <a:t>      -     перевірено та погоджено </a:t>
            </a:r>
            <a:r>
              <a:rPr lang="uk-UA" sz="1200" b="1" smtClean="0">
                <a:latin typeface="Times New Roman" pitchFamily="18" charset="0"/>
              </a:rPr>
              <a:t>364 </a:t>
            </a:r>
            <a:r>
              <a:rPr lang="uk-UA" sz="1200" smtClean="0">
                <a:latin typeface="Times New Roman" pitchFamily="18" charset="0"/>
              </a:rPr>
              <a:t>паспорти бюджетних програм;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endParaRPr lang="uk-UA" sz="400" smtClean="0"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uk-UA" sz="1200" smtClean="0">
                <a:latin typeface="Times New Roman" pitchFamily="18" charset="0"/>
              </a:rPr>
              <a:t>	- проведено </a:t>
            </a:r>
            <a:r>
              <a:rPr lang="uk-UA" sz="1200" b="1" smtClean="0">
                <a:latin typeface="Times New Roman" pitchFamily="18" charset="0"/>
              </a:rPr>
              <a:t>1</a:t>
            </a:r>
            <a:r>
              <a:rPr lang="uk-UA" sz="1200" smtClean="0">
                <a:latin typeface="Times New Roman" pitchFamily="18" charset="0"/>
              </a:rPr>
              <a:t> аудит з питань ефективності використання бюджетних коштів;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endParaRPr lang="ru-RU" sz="400" smtClean="0"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uk-UA" sz="1200" smtClean="0">
                <a:latin typeface="Times New Roman" pitchFamily="18" charset="0"/>
              </a:rPr>
              <a:t>	- підготовлено</a:t>
            </a:r>
            <a:r>
              <a:rPr lang="ru-RU" sz="1200" smtClean="0">
                <a:latin typeface="Times New Roman" pitchFamily="18" charset="0"/>
              </a:rPr>
              <a:t> </a:t>
            </a:r>
            <a:r>
              <a:rPr lang="ru-RU" sz="1200" b="1" smtClean="0">
                <a:latin typeface="Times New Roman" pitchFamily="18" charset="0"/>
              </a:rPr>
              <a:t>944</a:t>
            </a:r>
            <a:r>
              <a:rPr lang="ru-RU" sz="1200" smtClean="0">
                <a:latin typeface="Times New Roman" pitchFamily="18" charset="0"/>
              </a:rPr>
              <a:t> </a:t>
            </a:r>
            <a:r>
              <a:rPr lang="uk-UA" sz="1200" smtClean="0">
                <a:latin typeface="Times New Roman" pitchFamily="18" charset="0"/>
              </a:rPr>
              <a:t>розпоряджень на фінансування, довідок про внесення змін до розпису бюджету, юридичних та фінансових зобов'язань, платіжних доручень.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</a:pPr>
            <a:endParaRPr lang="uk-UA" sz="1200" smtClean="0">
              <a:latin typeface="Times New Roman" pitchFamily="18" charset="0"/>
            </a:endParaRPr>
          </a:p>
          <a:p>
            <a:pPr algn="just" eaLnBrk="1" hangingPunct="1">
              <a:lnSpc>
                <a:spcPct val="85000"/>
              </a:lnSpc>
              <a:spcBef>
                <a:spcPct val="0"/>
              </a:spcBef>
            </a:pPr>
            <a:endParaRPr lang="ru-RU" sz="1200" smtClean="0">
              <a:latin typeface="Times New Roman" pitchFamily="18" charset="0"/>
            </a:endParaRPr>
          </a:p>
        </p:txBody>
      </p:sp>
      <p:sp>
        <p:nvSpPr>
          <p:cNvPr id="16388" name="Текст 3"/>
          <p:cNvSpPr>
            <a:spLocks noGrp="1"/>
          </p:cNvSpPr>
          <p:nvPr>
            <p:ph type="body" sz="half" idx="2"/>
          </p:nvPr>
        </p:nvSpPr>
        <p:spPr>
          <a:xfrm>
            <a:off x="331788" y="1601788"/>
            <a:ext cx="3878262" cy="2886075"/>
          </a:xfrm>
        </p:spPr>
        <p:txBody>
          <a:bodyPr/>
          <a:lstStyle/>
          <a:p>
            <a:pPr algn="just" eaLnBrk="1" hangingPunct="1">
              <a:lnSpc>
                <a:spcPct val="95000"/>
              </a:lnSpc>
              <a:spcBef>
                <a:spcPct val="0"/>
              </a:spcBef>
            </a:pPr>
            <a:r>
              <a:rPr lang="uk-UA" sz="1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Цілі бюджетної програми:</a:t>
            </a:r>
          </a:p>
          <a:p>
            <a:pPr algn="just" eaLnBrk="1" hangingPunct="1">
              <a:lnSpc>
                <a:spcPct val="95000"/>
              </a:lnSpc>
              <a:spcBef>
                <a:spcPct val="0"/>
              </a:spcBef>
            </a:pPr>
            <a:endParaRPr lang="uk-UA" sz="1000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5000"/>
              </a:lnSpc>
              <a:spcBef>
                <a:spcPct val="0"/>
              </a:spcBef>
            </a:pPr>
            <a:r>
              <a:rPr lang="uk-UA" sz="1200" smtClean="0">
                <a:latin typeface="Times New Roman" pitchFamily="18" charset="0"/>
              </a:rPr>
              <a:t>Реалізація державної політики, спрямована на загальну організацію та управління складання міського бюджету, координацію діяльності учасників бюджетного процесу з питань виконання бюджету</a:t>
            </a:r>
            <a:endParaRPr lang="uk-UA" sz="120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5000"/>
              </a:lnSpc>
              <a:spcBef>
                <a:spcPct val="0"/>
              </a:spcBef>
            </a:pPr>
            <a:endParaRPr lang="uk-UA" sz="120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5000"/>
              </a:lnSpc>
              <a:spcBef>
                <a:spcPct val="0"/>
              </a:spcBef>
            </a:pPr>
            <a:r>
              <a:rPr lang="uk-UA" sz="1400" b="1" smtClean="0">
                <a:latin typeface="Times New Roman" pitchFamily="18" charset="0"/>
                <a:cs typeface="Times New Roman" pitchFamily="18" charset="0"/>
              </a:rPr>
              <a:t>Завдання бюджетної програми:</a:t>
            </a:r>
          </a:p>
          <a:p>
            <a:pPr algn="just" eaLnBrk="1" hangingPunct="1">
              <a:lnSpc>
                <a:spcPct val="95000"/>
              </a:lnSpc>
              <a:spcBef>
                <a:spcPct val="0"/>
              </a:spcBef>
            </a:pPr>
            <a:endParaRPr lang="uk-UA" sz="1000" b="1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5000"/>
              </a:lnSpc>
              <a:spcBef>
                <a:spcPct val="0"/>
              </a:spcBef>
            </a:pPr>
            <a:r>
              <a:rPr lang="uk-UA" sz="1200" smtClean="0">
                <a:latin typeface="Times New Roman" pitchFamily="18" charset="0"/>
                <a:cs typeface="Times New Roman" pitchFamily="18" charset="0"/>
              </a:rPr>
              <a:t>Завдання 1 «</a:t>
            </a:r>
            <a:r>
              <a:rPr lang="uk-UA" sz="1200" smtClean="0">
                <a:latin typeface="Times New Roman" pitchFamily="18" charset="0"/>
              </a:rPr>
              <a:t>Здійснення  наданих законодавством повноважень у сфері фінансів і внутрішнього аудиту</a:t>
            </a:r>
            <a:r>
              <a:rPr lang="uk-UA" sz="120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 eaLnBrk="1" hangingPunct="1">
              <a:lnSpc>
                <a:spcPct val="95000"/>
              </a:lnSpc>
              <a:spcBef>
                <a:spcPct val="0"/>
              </a:spcBef>
            </a:pPr>
            <a:endParaRPr lang="uk-UA" sz="100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5000"/>
              </a:lnSpc>
              <a:spcBef>
                <a:spcPct val="0"/>
              </a:spcBef>
            </a:pPr>
            <a:r>
              <a:rPr lang="uk-UA" sz="1200" smtClean="0">
                <a:latin typeface="Times New Roman" pitchFamily="18" charset="0"/>
                <a:cs typeface="Times New Roman" pitchFamily="18" charset="0"/>
              </a:rPr>
              <a:t>Завдання 2 «</a:t>
            </a:r>
            <a:r>
              <a:rPr lang="uk-UA" sz="1200" smtClean="0">
                <a:latin typeface="Times New Roman" pitchFamily="18" charset="0"/>
              </a:rPr>
              <a:t>Придбання обладнання і предметів довгострокового користування»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6100" y="4273550"/>
            <a:ext cx="3538538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5000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Текст 3"/>
          <p:cNvSpPr>
            <a:spLocks noGrp="1"/>
          </p:cNvSpPr>
          <p:nvPr>
            <p:ph type="body" sz="half" idx="2"/>
          </p:nvPr>
        </p:nvSpPr>
        <p:spPr>
          <a:xfrm>
            <a:off x="565150" y="1093788"/>
            <a:ext cx="3643313" cy="3065462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endParaRPr lang="uk-UA" sz="1200" b="1" smtClean="0">
              <a:latin typeface="Times New Roman" pitchFamily="18" charset="0"/>
            </a:endParaRPr>
          </a:p>
          <a:p>
            <a:pPr eaLnBrk="1" hangingPunct="1">
              <a:lnSpc>
                <a:spcPct val="100000"/>
              </a:lnSpc>
              <a:buFont typeface="Arial" charset="0"/>
              <a:buChar char="•"/>
            </a:pPr>
            <a:r>
              <a:rPr lang="uk-UA" sz="1200" b="1" smtClean="0">
                <a:latin typeface="Times New Roman" pitchFamily="18" charset="0"/>
              </a:rPr>
              <a:t>КПКВК 3818710 КФКВК 0133 «Резервний фонд»</a:t>
            </a:r>
            <a:endParaRPr lang="uk-UA" sz="120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100000"/>
              </a:lnSpc>
            </a:pPr>
            <a:endParaRPr lang="uk-UA" sz="120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uk-UA" sz="1200" smtClean="0">
                <a:latin typeface="Times New Roman" pitchFamily="18" charset="0"/>
              </a:rPr>
              <a:t>Резервний фонд бюджету на 2022 рік</a:t>
            </a:r>
            <a:r>
              <a:rPr lang="uk-UA" sz="1200" b="1" smtClean="0">
                <a:latin typeface="Times New Roman" pitchFamily="18" charset="0"/>
              </a:rPr>
              <a:t> </a:t>
            </a:r>
            <a:r>
              <a:rPr lang="uk-UA" sz="1200" smtClean="0">
                <a:latin typeface="Times New Roman" pitchFamily="18" charset="0"/>
              </a:rPr>
              <a:t>затверджено  в сумі </a:t>
            </a:r>
            <a:r>
              <a:rPr lang="uk-UA" sz="1200" b="1" smtClean="0">
                <a:latin typeface="Times New Roman" pitchFamily="18" charset="0"/>
              </a:rPr>
              <a:t>3 000 000 грн..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endParaRPr lang="uk-UA" sz="1200" b="1" smtClean="0">
              <a:solidFill>
                <a:schemeClr val="accent2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uk-UA" sz="1200" smtClean="0">
                <a:latin typeface="Times New Roman" pitchFamily="18" charset="0"/>
              </a:rPr>
              <a:t>Згідно прийнятих рішень виконавчого комітету розподілено коштів в сумі </a:t>
            </a:r>
            <a:r>
              <a:rPr lang="uk-UA" sz="1200" b="1" smtClean="0">
                <a:latin typeface="Times New Roman" pitchFamily="18" charset="0"/>
              </a:rPr>
              <a:t>2 076 000 грн.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endParaRPr lang="uk-UA" sz="1200" b="1" smtClean="0">
              <a:latin typeface="Times New Roman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uk-UA" sz="1200" smtClean="0">
                <a:latin typeface="Times New Roman" pitchFamily="18" charset="0"/>
              </a:rPr>
              <a:t>Нерозподілений залишок коштів резервного фонду за підсумками 2022 року – </a:t>
            </a:r>
            <a:r>
              <a:rPr lang="uk-UA" sz="1200" b="1" smtClean="0">
                <a:latin typeface="Times New Roman" pitchFamily="18" charset="0"/>
              </a:rPr>
              <a:t>924 000 грн.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endParaRPr lang="ru-RU" sz="1200" b="1" smtClean="0">
              <a:latin typeface="Times New Roman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Char char="•"/>
            </a:pPr>
            <a:endParaRPr lang="uk-UA" sz="10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17480" name="Group 72"/>
          <p:cNvGraphicFramePr>
            <a:graphicFrameLocks noGrp="1"/>
          </p:cNvGraphicFramePr>
          <p:nvPr/>
        </p:nvGraphicFramePr>
        <p:xfrm>
          <a:off x="4708525" y="1774825"/>
          <a:ext cx="4292600" cy="4706938"/>
        </p:xfrm>
        <a:graphic>
          <a:graphicData uri="http://schemas.openxmlformats.org/drawingml/2006/table">
            <a:tbl>
              <a:tblPr/>
              <a:tblGrid>
                <a:gridCol w="225425"/>
                <a:gridCol w="827088"/>
                <a:gridCol w="1743075"/>
                <a:gridCol w="781050"/>
                <a:gridCol w="715962"/>
              </a:tblGrid>
              <a:tr h="5127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 і номер рішення</a:t>
                      </a:r>
                      <a:endParaRPr kumimoji="0" 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Кому виділені кошти</a:t>
                      </a: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Сума згідно рішення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Профінан-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совано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69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uk-UA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04888" algn="l"/>
                        </a:tabLst>
                      </a:pPr>
                      <a:r>
                        <a:rPr kumimoji="0" 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Рішення виконавчого комітету від 14.06.2022 № 178</a:t>
                      </a:r>
                      <a:endParaRPr kumimoji="0" 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Управління соціальної політики </a:t>
                      </a:r>
                      <a:endParaRPr kumimoji="0" 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надання допомоги на проведення аварійно-відбудовних та інших невідкладних робіт з ліквідації наслідків негоди</a:t>
                      </a:r>
                      <a:endParaRPr kumimoji="0" 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43 000 </a:t>
                      </a: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43 000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51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uk-UA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04888" algn="l"/>
                        </a:tabLst>
                      </a:pPr>
                      <a:r>
                        <a:rPr kumimoji="0" 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Рішення виконавчого комітету від 05.12.2022 № 506</a:t>
                      </a:r>
                      <a:endParaRPr kumimoji="0" 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Коломийська міська рада </a:t>
                      </a:r>
                      <a:endParaRPr kumimoji="0" 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kumimoji="0" 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ля забезпечення </a:t>
                      </a:r>
                      <a:r>
                        <a:rPr kumimoji="0" 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Пунктів незламності</a:t>
                      </a:r>
                      <a:r>
                        <a:rPr kumimoji="0" 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»</a:t>
                      </a:r>
                      <a:r>
                        <a:rPr kumimoji="0" 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(пунктів обігріву Коломийської міської територіальної громади)</a:t>
                      </a:r>
                      <a:endParaRPr kumimoji="0" 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852 000</a:t>
                      </a: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357 579</a:t>
                      </a: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uk-UA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04888" algn="l"/>
                        </a:tabLst>
                      </a:pPr>
                      <a:r>
                        <a:rPr kumimoji="0" 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Рішення виконавчого комітету від 05.12.2022 № 506</a:t>
                      </a:r>
                      <a:endParaRPr kumimoji="0" 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Управління комунального господарства </a:t>
                      </a:r>
                      <a:r>
                        <a:rPr kumimoji="0" 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придбання паливо-мастильних матеріалів для забезпечення безперебійної роботи електрогенераторів</a:t>
                      </a:r>
                      <a:endParaRPr kumimoji="0" 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1 100 000</a:t>
                      </a: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1 086 200</a:t>
                      </a:r>
                      <a:endParaRPr kumimoji="0" 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uk-UA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04888" algn="l"/>
                        </a:tabLst>
                      </a:pPr>
                      <a:r>
                        <a:rPr kumimoji="0" 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Рішення виконавчого комітету від 16.12.2022</a:t>
                      </a: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04888" algn="l"/>
                        </a:tabLst>
                      </a:pPr>
                      <a:r>
                        <a:rPr kumimoji="0" 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527</a:t>
                      </a:r>
                      <a:endParaRPr kumimoji="0" 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Управління комунального господарства </a:t>
                      </a:r>
                      <a:r>
                        <a:rPr kumimoji="0" 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придбання паливо-мастильних матеріалів для обслуговування дизельного генератора, який використовується для об</a:t>
                      </a:r>
                      <a:r>
                        <a:rPr kumimoji="0" 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’</a:t>
                      </a:r>
                      <a:r>
                        <a:rPr kumimoji="0" 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єктів критичної інфраструктури м.Коломиї</a:t>
                      </a:r>
                      <a:endParaRPr kumimoji="0" 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81 000</a:t>
                      </a: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81 000</a:t>
                      </a: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04888" algn="l"/>
                        </a:tabLst>
                      </a:pPr>
                      <a:r>
                        <a:rPr kumimoji="0" lang="uk-UA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ВСЬОГО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076 000</a:t>
                      </a: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567 779</a:t>
                      </a:r>
                      <a:endParaRPr kumimoji="0" 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55" name="Rectangle 215"/>
          <p:cNvSpPr>
            <a:spLocks noChangeArrowheads="1"/>
          </p:cNvSpPr>
          <p:nvPr/>
        </p:nvSpPr>
        <p:spPr bwMode="auto">
          <a:xfrm>
            <a:off x="4572000" y="354013"/>
            <a:ext cx="457200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10000"/>
              </a:spcBef>
            </a:pPr>
            <a:r>
              <a:rPr lang="uk-UA" sz="1200" b="1">
                <a:latin typeface="Times New Roman" pitchFamily="18" charset="0"/>
              </a:rPr>
              <a:t>Перелік</a:t>
            </a:r>
          </a:p>
          <a:p>
            <a:pPr algn="ctr" defTabSz="914400">
              <a:spcBef>
                <a:spcPct val="10000"/>
              </a:spcBef>
            </a:pPr>
            <a:r>
              <a:rPr lang="uk-UA" sz="1200" b="1">
                <a:latin typeface="Times New Roman" pitchFamily="18" charset="0"/>
              </a:rPr>
              <a:t>рішень виконавчого комітету,</a:t>
            </a:r>
          </a:p>
          <a:p>
            <a:pPr algn="ctr" defTabSz="914400">
              <a:spcBef>
                <a:spcPct val="10000"/>
              </a:spcBef>
            </a:pPr>
            <a:r>
              <a:rPr lang="uk-UA" sz="1200" b="1">
                <a:latin typeface="Times New Roman" pitchFamily="18" charset="0"/>
              </a:rPr>
              <a:t>згідно яких виділені кошти з резервного фонду бюджету</a:t>
            </a:r>
          </a:p>
          <a:p>
            <a:pPr algn="ctr" defTabSz="914400">
              <a:spcBef>
                <a:spcPct val="10000"/>
              </a:spcBef>
            </a:pPr>
            <a:r>
              <a:rPr lang="uk-UA" sz="1200" b="1">
                <a:latin typeface="Times New Roman" pitchFamily="18" charset="0"/>
              </a:rPr>
              <a:t>Коломийської міської територіальної громади</a:t>
            </a:r>
          </a:p>
          <a:p>
            <a:pPr algn="ctr" defTabSz="914400">
              <a:spcBef>
                <a:spcPct val="10000"/>
              </a:spcBef>
            </a:pPr>
            <a:r>
              <a:rPr lang="uk-UA" sz="1200" b="1">
                <a:latin typeface="Times New Roman" pitchFamily="18" charset="0"/>
              </a:rPr>
              <a:t> за 2022 рік</a:t>
            </a:r>
          </a:p>
        </p:txBody>
      </p:sp>
      <p:pic>
        <p:nvPicPr>
          <p:cNvPr id="17469" name="Picture 6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8088" y="3462338"/>
            <a:ext cx="2351087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5000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ъект 2"/>
          <p:cNvSpPr>
            <a:spLocks noGrp="1"/>
          </p:cNvSpPr>
          <p:nvPr>
            <p:ph idx="1"/>
          </p:nvPr>
        </p:nvSpPr>
        <p:spPr>
          <a:xfrm>
            <a:off x="4746625" y="3473450"/>
            <a:ext cx="4111625" cy="2825750"/>
          </a:xfrm>
        </p:spPr>
        <p:txBody>
          <a:bodyPr/>
          <a:lstStyle/>
          <a:p>
            <a:pPr algn="just" eaLnBrk="1" hangingPunct="1">
              <a:lnSpc>
                <a:spcPct val="85000"/>
              </a:lnSpc>
              <a:spcBef>
                <a:spcPct val="0"/>
              </a:spcBef>
            </a:pPr>
            <a:r>
              <a:rPr lang="uk-UA" sz="1400" b="1" smtClean="0">
                <a:latin typeface="Times New Roman" pitchFamily="18" charset="0"/>
              </a:rPr>
              <a:t>Спрямовано кошти в сумі 15 000 000 грн</a:t>
            </a:r>
            <a:r>
              <a:rPr lang="uk-UA" sz="1400" smtClean="0">
                <a:latin typeface="Times New Roman" pitchFamily="18" charset="0"/>
              </a:rPr>
              <a:t>. як субвенція обласному бюджету для ДП «Дороги Прикарпаття» на експлуатаційне утримання автомобільних доріг загального користування місцевого значення:</a:t>
            </a:r>
          </a:p>
          <a:p>
            <a:pPr algn="just" eaLnBrk="1" hangingPunct="1">
              <a:lnSpc>
                <a:spcPct val="85000"/>
              </a:lnSpc>
              <a:spcBef>
                <a:spcPct val="0"/>
              </a:spcBef>
            </a:pPr>
            <a:endParaRPr lang="uk-UA" sz="1400" smtClean="0">
              <a:latin typeface="Times New Roman" pitchFamily="18" charset="0"/>
            </a:endParaRPr>
          </a:p>
          <a:p>
            <a:pPr algn="just" eaLnBrk="1" hangingPunct="1">
              <a:lnSpc>
                <a:spcPct val="85000"/>
              </a:lnSpc>
              <a:spcBef>
                <a:spcPct val="0"/>
              </a:spcBef>
              <a:buFont typeface="Arial" charset="0"/>
              <a:buNone/>
            </a:pPr>
            <a:r>
              <a:rPr lang="uk-UA" sz="1300" smtClean="0">
                <a:latin typeface="Times New Roman" pitchFamily="18" charset="0"/>
              </a:rPr>
              <a:t>      - </a:t>
            </a:r>
            <a:r>
              <a:rPr lang="uk-UA" sz="1400" smtClean="0">
                <a:latin typeface="Times New Roman" pitchFamily="18" charset="0"/>
              </a:rPr>
              <a:t>С090730 сполученням Королівка-Корнич-    Воскресинці;</a:t>
            </a:r>
          </a:p>
          <a:p>
            <a:pPr algn="just" eaLnBrk="1" hangingPunct="1">
              <a:lnSpc>
                <a:spcPct val="85000"/>
              </a:lnSpc>
              <a:spcBef>
                <a:spcPct val="0"/>
              </a:spcBef>
              <a:buFont typeface="Arial" charset="0"/>
              <a:buNone/>
            </a:pPr>
            <a:endParaRPr lang="uk-UA" sz="1400" smtClean="0">
              <a:latin typeface="Times New Roman" pitchFamily="18" charset="0"/>
            </a:endParaRPr>
          </a:p>
          <a:p>
            <a:pPr algn="just" eaLnBrk="1" hangingPunct="1">
              <a:lnSpc>
                <a:spcPct val="85000"/>
              </a:lnSpc>
              <a:spcBef>
                <a:spcPct val="0"/>
              </a:spcBef>
              <a:buFont typeface="Arial" charset="0"/>
              <a:buNone/>
            </a:pPr>
            <a:r>
              <a:rPr lang="uk-UA" sz="1400" smtClean="0">
                <a:latin typeface="Times New Roman" pitchFamily="18" charset="0"/>
              </a:rPr>
              <a:t>      - С090723 сполученням Воскресинці-Корнич;</a:t>
            </a:r>
          </a:p>
          <a:p>
            <a:pPr algn="just" eaLnBrk="1" hangingPunct="1">
              <a:lnSpc>
                <a:spcPct val="85000"/>
              </a:lnSpc>
              <a:spcBef>
                <a:spcPct val="0"/>
              </a:spcBef>
              <a:buFont typeface="Arial" charset="0"/>
              <a:buNone/>
            </a:pPr>
            <a:endParaRPr lang="uk-UA" sz="1400" smtClean="0">
              <a:latin typeface="Times New Roman" pitchFamily="18" charset="0"/>
            </a:endParaRPr>
          </a:p>
          <a:p>
            <a:pPr algn="just" eaLnBrk="1" hangingPunct="1">
              <a:lnSpc>
                <a:spcPct val="85000"/>
              </a:lnSpc>
              <a:spcBef>
                <a:spcPct val="0"/>
              </a:spcBef>
              <a:buFont typeface="Arial" charset="0"/>
              <a:buNone/>
            </a:pPr>
            <a:r>
              <a:rPr lang="uk-UA" sz="1400" smtClean="0">
                <a:latin typeface="Times New Roman" pitchFamily="18" charset="0"/>
              </a:rPr>
              <a:t>      - С090703 сполученням Товмачик-Тарговиця;</a:t>
            </a:r>
          </a:p>
          <a:p>
            <a:pPr algn="just" eaLnBrk="1" hangingPunct="1">
              <a:lnSpc>
                <a:spcPct val="85000"/>
              </a:lnSpc>
              <a:spcBef>
                <a:spcPct val="0"/>
              </a:spcBef>
              <a:buFont typeface="Arial" charset="0"/>
              <a:buNone/>
            </a:pPr>
            <a:endParaRPr lang="uk-UA" sz="1400" smtClean="0">
              <a:latin typeface="Times New Roman" pitchFamily="18" charset="0"/>
            </a:endParaRPr>
          </a:p>
          <a:p>
            <a:pPr algn="just" eaLnBrk="1" hangingPunct="1">
              <a:lnSpc>
                <a:spcPct val="85000"/>
              </a:lnSpc>
              <a:spcBef>
                <a:spcPct val="0"/>
              </a:spcBef>
              <a:buFont typeface="Arial" charset="0"/>
              <a:buNone/>
            </a:pPr>
            <a:r>
              <a:rPr lang="uk-UA" sz="1400" smtClean="0">
                <a:latin typeface="Times New Roman" pitchFamily="18" charset="0"/>
              </a:rPr>
              <a:t>      - С090701 сполученням Корнич-Завалля.</a:t>
            </a:r>
          </a:p>
          <a:p>
            <a:pPr algn="just" eaLnBrk="1" hangingPunct="1">
              <a:lnSpc>
                <a:spcPct val="85000"/>
              </a:lnSpc>
              <a:spcBef>
                <a:spcPct val="0"/>
              </a:spcBef>
              <a:buFont typeface="Arial" charset="0"/>
              <a:buNone/>
            </a:pPr>
            <a:endParaRPr lang="uk-UA" sz="1400" smtClean="0">
              <a:latin typeface="Times New Roman" pitchFamily="18" charset="0"/>
            </a:endParaRPr>
          </a:p>
          <a:p>
            <a:pPr algn="just" eaLnBrk="1" hangingPunct="1">
              <a:lnSpc>
                <a:spcPct val="85000"/>
              </a:lnSpc>
              <a:spcBef>
                <a:spcPct val="0"/>
              </a:spcBef>
              <a:buFont typeface="Arial" charset="0"/>
              <a:buNone/>
            </a:pPr>
            <a:endParaRPr lang="uk-UA" sz="1200" smtClean="0">
              <a:latin typeface="Times New Roman" pitchFamily="18" charset="0"/>
            </a:endParaRPr>
          </a:p>
          <a:p>
            <a:pPr algn="just" eaLnBrk="1" hangingPunct="1">
              <a:lnSpc>
                <a:spcPct val="70000"/>
              </a:lnSpc>
              <a:buFont typeface="Arial" charset="0"/>
              <a:buNone/>
            </a:pPr>
            <a:endParaRPr lang="uk-UA" sz="1200" smtClean="0">
              <a:solidFill>
                <a:schemeClr val="bg1"/>
              </a:solidFill>
            </a:endParaRPr>
          </a:p>
        </p:txBody>
      </p:sp>
      <p:sp>
        <p:nvSpPr>
          <p:cNvPr id="19459" name="Текст 3"/>
          <p:cNvSpPr>
            <a:spLocks noGrp="1"/>
          </p:cNvSpPr>
          <p:nvPr>
            <p:ph type="body" sz="half" idx="2"/>
          </p:nvPr>
        </p:nvSpPr>
        <p:spPr>
          <a:xfrm>
            <a:off x="419100" y="2101850"/>
            <a:ext cx="3790950" cy="1120775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uk-UA" sz="1200" b="1" smtClean="0">
                <a:latin typeface="Times New Roman" pitchFamily="18" charset="0"/>
              </a:rPr>
              <a:t>По загальному фонду :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 typeface="Arial" charset="0"/>
              <a:buChar char="•"/>
            </a:pPr>
            <a:endParaRPr lang="uk-UA" sz="12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 typeface="Arial" charset="0"/>
              <a:buChar char="•"/>
            </a:pPr>
            <a:r>
              <a:rPr lang="uk-UA" sz="1200" smtClean="0">
                <a:latin typeface="Times New Roman" pitchFamily="18" charset="0"/>
                <a:cs typeface="Times New Roman" pitchFamily="18" charset="0"/>
              </a:rPr>
              <a:t>Уточнений план на 2022 рік:        </a:t>
            </a:r>
            <a:r>
              <a:rPr lang="uk-UA" sz="1200" b="1" smtClean="0">
                <a:latin typeface="Times New Roman" pitchFamily="18" charset="0"/>
                <a:cs typeface="Times New Roman" pitchFamily="18" charset="0"/>
              </a:rPr>
              <a:t>15 300 000 грн.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 typeface="Arial" charset="0"/>
              <a:buChar char="•"/>
            </a:pPr>
            <a:endParaRPr lang="uk-UA" sz="10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 typeface="Arial" charset="0"/>
              <a:buChar char="•"/>
            </a:pPr>
            <a:r>
              <a:rPr lang="uk-UA" sz="1200" smtClean="0">
                <a:latin typeface="Times New Roman" pitchFamily="18" charset="0"/>
                <a:cs typeface="Times New Roman" pitchFamily="18" charset="0"/>
              </a:rPr>
              <a:t>Касові видатки :                             </a:t>
            </a:r>
            <a:r>
              <a:rPr lang="uk-UA" sz="1200" b="1" smtClean="0">
                <a:latin typeface="Times New Roman" pitchFamily="18" charset="0"/>
                <a:cs typeface="Times New Roman" pitchFamily="18" charset="0"/>
              </a:rPr>
              <a:t>15 300 000грн.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 typeface="Arial" charset="0"/>
              <a:buChar char="•"/>
            </a:pPr>
            <a:endParaRPr lang="uk-UA" sz="1200" b="1" smtClean="0">
              <a:latin typeface="Times New Roman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endParaRPr lang="uk-UA" sz="2400" smtClean="0">
              <a:latin typeface="Times New Roman" pitchFamily="18" charset="0"/>
            </a:endParaRPr>
          </a:p>
        </p:txBody>
      </p:sp>
      <p:sp>
        <p:nvSpPr>
          <p:cNvPr id="19460" name="Заголовок 1"/>
          <p:cNvSpPr>
            <a:spLocks/>
          </p:cNvSpPr>
          <p:nvPr/>
        </p:nvSpPr>
        <p:spPr bwMode="auto">
          <a:xfrm>
            <a:off x="315913" y="1370013"/>
            <a:ext cx="4062412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914400">
              <a:lnSpc>
                <a:spcPct val="90000"/>
              </a:lnSpc>
              <a:buFontTx/>
              <a:buChar char="•"/>
            </a:pPr>
            <a:r>
              <a:rPr lang="uk-UA" sz="1400" b="1">
                <a:latin typeface="Times New Roman" pitchFamily="18" charset="0"/>
              </a:rPr>
              <a:t>КПКВК 3819770 КФКВК 0180 «Інші субвенції з місцевого бюджету»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422275" y="3184525"/>
            <a:ext cx="3811588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lnSpc>
                <a:spcPct val="85000"/>
              </a:lnSpc>
              <a:buFont typeface="Arial" charset="0"/>
              <a:buChar char="•"/>
            </a:pPr>
            <a:r>
              <a:rPr lang="uk-UA" sz="1400" b="1">
                <a:latin typeface="Times New Roman" pitchFamily="18" charset="0"/>
              </a:rPr>
              <a:t>Спрямовано кошти в сумі 300 000 грн</a:t>
            </a:r>
            <a:r>
              <a:rPr lang="uk-UA" sz="1400">
                <a:latin typeface="Times New Roman" pitchFamily="18" charset="0"/>
              </a:rPr>
              <a:t>. субвенція районному бюджету Коломийського району для функціонування Коломийської районної ради</a:t>
            </a: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9138" y="481013"/>
            <a:ext cx="4614862" cy="277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3763" y="4140200"/>
            <a:ext cx="2852737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5000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Содержимое 4" descr="зображення_viber_2023-03-09_19-46-59-17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5125" y="244475"/>
            <a:ext cx="8229600" cy="6196013"/>
          </a:xfrm>
        </p:spPr>
      </p:pic>
      <p:sp>
        <p:nvSpPr>
          <p:cNvPr id="20482" name="Текст 3"/>
          <p:cNvSpPr>
            <a:spLocks noGrp="1"/>
          </p:cNvSpPr>
          <p:nvPr>
            <p:ph type="body" sz="half" idx="2"/>
          </p:nvPr>
        </p:nvSpPr>
        <p:spPr>
          <a:xfrm>
            <a:off x="1776413" y="4676775"/>
            <a:ext cx="5734050" cy="874713"/>
          </a:xfrm>
          <a:effectLst>
            <a:outerShdw dist="38100" algn="l" rotWithShape="0">
              <a:srgbClr val="000000">
                <a:alpha val="39999"/>
              </a:srgbClr>
            </a:outerShdw>
          </a:effectLst>
        </p:spPr>
        <p:txBody>
          <a:bodyPr/>
          <a:lstStyle/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uk-UA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ДЯКУЄМО ЗА УВАГУ !</a:t>
            </a:r>
          </a:p>
        </p:txBody>
      </p:sp>
      <p:sp>
        <p:nvSpPr>
          <p:cNvPr id="20483" name="Заголовок 1"/>
          <p:cNvSpPr>
            <a:spLocks/>
          </p:cNvSpPr>
          <p:nvPr/>
        </p:nvSpPr>
        <p:spPr bwMode="auto">
          <a:xfrm>
            <a:off x="355600" y="1693863"/>
            <a:ext cx="4062413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914400">
              <a:lnSpc>
                <a:spcPct val="90000"/>
              </a:lnSpc>
            </a:pPr>
            <a:endParaRPr lang="uk-UA" sz="1400" b="1">
              <a:latin typeface="Times New Roman" pitchFamily="18" charset="0"/>
            </a:endParaRPr>
          </a:p>
        </p:txBody>
      </p:sp>
    </p:spTree>
  </p:cSld>
  <p:clrMapOvr>
    <a:masterClrMapping/>
  </p:clrMapOvr>
  <p:transition advTm="15000">
    <p:whee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1259</TotalTime>
  <Words>653</Words>
  <Application>Microsoft Office PowerPoint</Application>
  <PresentationFormat>Экран (4:3)</PresentationFormat>
  <Paragraphs>135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 Light</vt:lpstr>
      <vt:lpstr>Calibri</vt:lpstr>
      <vt:lpstr>Times New Roman</vt:lpstr>
      <vt:lpstr>Тема Office</vt:lpstr>
      <vt:lpstr>Слайд 1</vt:lpstr>
      <vt:lpstr>Публічне представлення інформації про виконання бюджетних програм за 2022 рік</vt:lpstr>
      <vt:lpstr>КПКВК 3810160 КФКВК 0111 «Керівництво і управління у відповідній сфері у містах (місті Києві), селищах, селах, об’єднаних територіальних громадах» 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Володимир Граціанський</dc:creator>
  <cp:lastModifiedBy>Finviddil-PC43</cp:lastModifiedBy>
  <cp:revision>160</cp:revision>
  <dcterms:created xsi:type="dcterms:W3CDTF">2017-06-06T14:57:39Z</dcterms:created>
  <dcterms:modified xsi:type="dcterms:W3CDTF">2023-03-10T15:27:53Z</dcterms:modified>
</cp:coreProperties>
</file>